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56" r:id="rId2"/>
    <p:sldId id="260" r:id="rId3"/>
    <p:sldId id="264" r:id="rId4"/>
    <p:sldId id="265" r:id="rId5"/>
    <p:sldId id="263" r:id="rId6"/>
    <p:sldId id="266" r:id="rId7"/>
    <p:sldId id="267" r:id="rId8"/>
    <p:sldId id="268" r:id="rId9"/>
    <p:sldId id="270" r:id="rId10"/>
    <p:sldId id="261" r:id="rId11"/>
    <p:sldId id="262" r:id="rId12"/>
    <p:sldId id="271" r:id="rId13"/>
    <p:sldId id="272" r:id="rId14"/>
    <p:sldId id="273" r:id="rId15"/>
    <p:sldId id="274" r:id="rId16"/>
    <p:sldId id="275" r:id="rId17"/>
    <p:sldId id="279" r:id="rId18"/>
    <p:sldId id="276" r:id="rId19"/>
    <p:sldId id="277" r:id="rId20"/>
    <p:sldId id="280" r:id="rId21"/>
    <p:sldId id="278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04" autoAdjust="0"/>
  </p:normalViewPr>
  <p:slideViewPr>
    <p:cSldViewPr snapToGrid="0">
      <p:cViewPr varScale="1">
        <p:scale>
          <a:sx n="75" d="100"/>
          <a:sy n="75" d="100"/>
        </p:scale>
        <p:origin x="946" y="5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CEBA6-EEF3-4F03-8EDB-ED56D974A7AB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741A5-3748-45B3-A8C6-983AB0CEB3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53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85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79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assasin‘s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</a:t>
            </a:r>
            <a:r>
              <a:rPr lang="fr-FR" dirty="0" err="1" smtClean="0"/>
              <a:t>origin</a:t>
            </a:r>
            <a:endParaRPr lang="fr-FR" dirty="0" smtClean="0"/>
          </a:p>
          <a:p>
            <a:r>
              <a:rPr lang="fr-FR" dirty="0" smtClean="0"/>
              <a:t>graphe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563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MARVEL’S SPIDER-MAN</a:t>
            </a:r>
            <a:endParaRPr lang="fr-FR" dirty="0" smtClean="0"/>
          </a:p>
          <a:p>
            <a:r>
              <a:rPr lang="fr-FR" dirty="0" smtClean="0"/>
              <a:t>arbre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569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Graphe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675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Battle </a:t>
            </a:r>
            <a:r>
              <a:rPr lang="fr-FR" dirty="0" err="1" smtClean="0"/>
              <a:t>chaser</a:t>
            </a:r>
            <a:endParaRPr lang="fr-FR" dirty="0" smtClean="0"/>
          </a:p>
          <a:p>
            <a:r>
              <a:rPr lang="fr-FR" dirty="0" smtClean="0"/>
              <a:t>Pile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stack</a:t>
            </a:r>
            <a:r>
              <a:rPr lang="fr-FR" baseline="0" dirty="0" smtClean="0"/>
              <a:t>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048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pile</a:t>
            </a:r>
          </a:p>
          <a:p>
            <a:r>
              <a:rPr lang="fr-FR" dirty="0" smtClean="0"/>
              <a:t>Solitaire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10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Sekiro</a:t>
            </a:r>
            <a:endParaRPr lang="fr-FR" dirty="0" smtClean="0"/>
          </a:p>
          <a:p>
            <a:r>
              <a:rPr lang="fr-FR" dirty="0" smtClean="0"/>
              <a:t>Graphe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072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Zelda</a:t>
            </a:r>
            <a:r>
              <a:rPr lang="fr-FR" baseline="0" dirty="0" smtClean="0"/>
              <a:t> BOTW</a:t>
            </a:r>
            <a:endParaRPr lang="fr-FR" dirty="0" smtClean="0"/>
          </a:p>
          <a:p>
            <a:r>
              <a:rPr lang="fr-FR" dirty="0" smtClean="0"/>
              <a:t>« Pile »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148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New super </a:t>
            </a:r>
            <a:r>
              <a:rPr lang="fr-FR" dirty="0" err="1" smtClean="0"/>
              <a:t>mario</a:t>
            </a:r>
            <a:r>
              <a:rPr lang="fr-FR" dirty="0" smtClean="0"/>
              <a:t> </a:t>
            </a:r>
            <a:r>
              <a:rPr lang="fr-FR" dirty="0" err="1" smtClean="0"/>
              <a:t>bross</a:t>
            </a:r>
            <a:endParaRPr lang="fr-FR" dirty="0" smtClean="0"/>
          </a:p>
          <a:p>
            <a:r>
              <a:rPr lang="fr-FR" dirty="0" smtClean="0"/>
              <a:t>graphe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188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DBZ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Budokai</a:t>
            </a:r>
            <a:r>
              <a:rPr lang="fr-FR" baseline="0" dirty="0" smtClean="0"/>
              <a:t> 3</a:t>
            </a:r>
            <a:endParaRPr lang="fr-FR" dirty="0" smtClean="0"/>
          </a:p>
          <a:p>
            <a:r>
              <a:rPr lang="fr-FR" dirty="0" smtClean="0"/>
              <a:t>Arbre binaire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5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39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7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58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457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823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24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183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01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08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07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66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74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905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960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69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56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58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21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81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46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70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62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0C5CF9-8F12-4BAE-879A-BE7F35A58DF3}" type="datetimeFigureOut">
              <a:rPr lang="fr-FR" smtClean="0"/>
              <a:t>30/01/2022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649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Listes chainées, Tableaux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et autres structures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95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 complexité des opérations de bases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03" y="2099424"/>
            <a:ext cx="11336627" cy="373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Table de hachage</a:t>
            </a:r>
          </a:p>
        </p:txBody>
      </p:sp>
      <p:pic>
        <p:nvPicPr>
          <p:cNvPr id="7170" name="Picture 2" descr="Les tables de hachage - Apprenez à programmer en C ! - OpenClassroo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95" y="2142067"/>
            <a:ext cx="4714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5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Arbre</a:t>
            </a:r>
          </a:p>
        </p:txBody>
      </p:sp>
      <p:pic>
        <p:nvPicPr>
          <p:cNvPr id="12290" name="Picture 2" descr="Support de cours : les arbres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15" y="2047875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Graphe</a:t>
            </a:r>
          </a:p>
        </p:txBody>
      </p:sp>
      <p:pic>
        <p:nvPicPr>
          <p:cNvPr id="11266" name="Picture 2" descr="Parcours d'un graphe – l'Informatique, c'est fantastique !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66" y="1822027"/>
            <a:ext cx="7848600" cy="3829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540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File (FIFO)</a:t>
            </a:r>
            <a:endParaRPr lang="fr-FR" sz="2800" dirty="0"/>
          </a:p>
        </p:txBody>
      </p:sp>
      <p:pic>
        <p:nvPicPr>
          <p:cNvPr id="10242" name="Picture 2" descr="France-IOI – Synthèse sur les structures de données (partie 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15" y="2250863"/>
            <a:ext cx="7753646" cy="3218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058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Pile (</a:t>
            </a:r>
            <a:r>
              <a:rPr lang="fr-FR" sz="2800" dirty="0" err="1" smtClean="0"/>
              <a:t>Stack</a:t>
            </a:r>
            <a:r>
              <a:rPr lang="fr-FR" sz="2800" dirty="0" smtClean="0"/>
              <a:t>)</a:t>
            </a:r>
            <a:endParaRPr lang="fr-FR" sz="2800" dirty="0"/>
          </a:p>
        </p:txBody>
      </p:sp>
      <p:pic>
        <p:nvPicPr>
          <p:cNvPr id="13314" name="Picture 2" descr="Comment utiliser la Stack/Pile en Visual Basic/C# - Unaura"/>
          <p:cNvPicPr>
            <a:picLocks noChangeAspect="1" noChangeArrowheads="1"/>
          </p:cNvPicPr>
          <p:nvPr/>
        </p:nvPicPr>
        <p:blipFill>
          <a:blip r:embed="rId3">
            <a:lum brigh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35" y="2142067"/>
            <a:ext cx="64008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4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1028" name="Picture 4" descr="Assassin's Creed Origins - Explorez l'arbre de compétences - JEU.VID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4" y="975946"/>
            <a:ext cx="9768496" cy="54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0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262" y="1070848"/>
            <a:ext cx="9566030" cy="52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074" name="Picture 2" descr="band of geeks final fantasy x sphérier - Band of 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79" y="1096129"/>
            <a:ext cx="9106535" cy="51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728662"/>
            <a:ext cx="5124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3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Tableaux</a:t>
            </a:r>
            <a:endParaRPr lang="fr-FR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2F6F2"/>
              </a:clrFrom>
              <a:clrTo>
                <a:srgbClr val="F2F6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701" y="2316481"/>
            <a:ext cx="9810192" cy="2921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61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4100" name="Picture 4" descr="Le Solitaire, l'un des plus anciens jeu vidéo - News @JV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67" y="1643836"/>
            <a:ext cx="9584264" cy="47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6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4098" name="Picture 2" descr="https://static1-fr.millenium.gg/articles/0/32/73/30/@/943818-skills-sekiro-4-full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91" y="1093343"/>
            <a:ext cx="9276129" cy="521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411" y="2391508"/>
            <a:ext cx="9643499" cy="28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238375"/>
            <a:ext cx="9525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41" y="1125416"/>
            <a:ext cx="9375795" cy="48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Tableaux</a:t>
            </a:r>
            <a:endParaRPr lang="fr-FR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33400" y="1883629"/>
            <a:ext cx="108661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Avantage</a:t>
            </a:r>
          </a:p>
          <a:p>
            <a:r>
              <a:rPr lang="fr-FR" sz="2400" dirty="0"/>
              <a:t>On peut accéder en temps constant (ou O(1)) - c'est-à-dire indépendant de la taille du tableau - à n'importe quel élément de celui-ci </a:t>
            </a:r>
            <a:r>
              <a:rPr lang="fr-FR" sz="2400" dirty="0" smtClean="0"/>
              <a:t>(accès </a:t>
            </a:r>
            <a:r>
              <a:rPr lang="fr-FR" sz="2400" dirty="0"/>
              <a:t>direct, ou en anglais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/>
              <a:t>access</a:t>
            </a:r>
            <a:r>
              <a:rPr lang="fr-FR" sz="2400" dirty="0"/>
              <a:t>). En effet, pour accéder à l'élément t[i], il suffit d'aller à l'adresse mémoire </a:t>
            </a:r>
            <a:r>
              <a:rPr lang="fr-FR" sz="2400" dirty="0" err="1" smtClean="0"/>
              <a:t>x+di</a:t>
            </a:r>
            <a:r>
              <a:rPr lang="fr-FR" sz="2400" dirty="0" smtClean="0"/>
              <a:t>.</a:t>
            </a:r>
          </a:p>
          <a:p>
            <a:endParaRPr lang="fr-FR" sz="2400" dirty="0" smtClean="0"/>
          </a:p>
          <a:p>
            <a:r>
              <a:rPr lang="fr-FR" sz="2400" b="1" dirty="0" smtClean="0"/>
              <a:t>Inconvénients</a:t>
            </a:r>
            <a:endParaRPr lang="fr-FR" sz="2400" dirty="0" smtClean="0"/>
          </a:p>
          <a:p>
            <a:r>
              <a:rPr lang="fr-FR" sz="2400" dirty="0" smtClean="0"/>
              <a:t>Corollaire </a:t>
            </a:r>
            <a:r>
              <a:rPr lang="fr-FR" sz="2400" dirty="0"/>
              <a:t>: on ne peut pas ajouter facilement d'élément à un tableau. Ces opérations nécessitent l'allocation d'un nouveau bloc mémoire, puis la recopie des éléments de l'ancien tableau dans le nouveau. Cela s'effectue typiquement en temps linéaire (ou O(n)) en la longueur n du tableau - c'est-à-dire proportionnel </a:t>
            </a:r>
            <a:r>
              <a:rPr lang="fr-FR" sz="2400" dirty="0" smtClean="0"/>
              <a:t>à celle-ci.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766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Exemple: Ajout élément</a:t>
            </a:r>
            <a:endParaRPr lang="fr-FR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440" y="2142067"/>
            <a:ext cx="108661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Ajout d'un élément e à la fin d'un tableau t</a:t>
            </a:r>
          </a:p>
          <a:p>
            <a:r>
              <a:rPr lang="fr-FR" sz="2400" dirty="0"/>
              <a:t>(On notera n la longueur du tableau, et d le nombre de bits sur lequel est représenté un élément du tableau.)</a:t>
            </a:r>
          </a:p>
          <a:p>
            <a:r>
              <a:rPr lang="fr-FR" sz="2400" dirty="0"/>
              <a:t>Allouer un nouvel espace mémoire de longueur (n+1)d - correspondant à un tableau t2 (on notera x2 son adresse mémoire)</a:t>
            </a:r>
          </a:p>
          <a:p>
            <a:r>
              <a:rPr lang="fr-FR" sz="2400" dirty="0"/>
              <a:t>Pour i variant de 0 à n-1</a:t>
            </a:r>
          </a:p>
          <a:p>
            <a:r>
              <a:rPr lang="fr-FR" sz="2400" dirty="0"/>
              <a:t>    Recopier les bits de t[i] dans t2[i].</a:t>
            </a:r>
          </a:p>
          <a:p>
            <a:r>
              <a:rPr lang="fr-FR" sz="2400" dirty="0"/>
              <a:t>Écrire le code de e dans t2[n] (i.e. à l'adresse </a:t>
            </a:r>
            <a:r>
              <a:rPr lang="fr-FR" sz="2400" dirty="0" err="1"/>
              <a:t>x+dn</a:t>
            </a:r>
            <a:r>
              <a:rPr lang="fr-FR" sz="2400" dirty="0"/>
              <a:t>).</a:t>
            </a:r>
          </a:p>
          <a:p>
            <a:r>
              <a:rPr lang="fr-FR" sz="2400" dirty="0"/>
              <a:t>Libérer la mémoire occupée par t</a:t>
            </a:r>
          </a:p>
          <a:p>
            <a:r>
              <a:rPr lang="fr-FR" sz="2400" dirty="0"/>
              <a:t>Faire pointer t vers t2</a:t>
            </a:r>
          </a:p>
        </p:txBody>
      </p:sp>
    </p:spTree>
    <p:extLst>
      <p:ext uri="{BB962C8B-B14F-4D97-AF65-F5344CB8AC3E}">
        <p14:creationId xmlns:p14="http://schemas.microsoft.com/office/powerpoint/2010/main" val="5479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Listes</a:t>
            </a:r>
            <a:endParaRPr lang="fr-F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2F6F2"/>
              </a:clrFrom>
              <a:clrTo>
                <a:srgbClr val="F2F6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8785" y="3996854"/>
            <a:ext cx="7544853" cy="21720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2F6F2"/>
              </a:clrFrom>
              <a:clrTo>
                <a:srgbClr val="F2F6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4951" y="1463857"/>
            <a:ext cx="7832520" cy="19309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Chainées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Doublement chainées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53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Liste chainées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L'élément de base d'une liste simplement chaînée est une </a:t>
            </a:r>
            <a:r>
              <a:rPr lang="fr-FR" i="1" dirty="0"/>
              <a:t>cellule</a:t>
            </a:r>
            <a:r>
              <a:rPr lang="fr-FR" dirty="0"/>
              <a:t> constituée de deux parties</a:t>
            </a:r>
            <a:r>
              <a:rPr lang="fr-FR" dirty="0" smtClean="0"/>
              <a:t>. La </a:t>
            </a:r>
            <a:r>
              <a:rPr lang="fr-FR" dirty="0"/>
              <a:t>première contient une </a:t>
            </a:r>
            <a:r>
              <a:rPr lang="fr-FR" i="1" dirty="0"/>
              <a:t>donnée</a:t>
            </a:r>
            <a:r>
              <a:rPr lang="fr-FR" dirty="0"/>
              <a:t> - par exemple un entier pour une liste d'entiers.</a:t>
            </a:r>
          </a:p>
          <a:p>
            <a:r>
              <a:rPr lang="fr-FR" dirty="0"/>
              <a:t>La seconde contient un </a:t>
            </a:r>
            <a:r>
              <a:rPr lang="fr-FR" i="1" dirty="0"/>
              <a:t>pointeur</a:t>
            </a:r>
            <a:r>
              <a:rPr lang="fr-FR" dirty="0"/>
              <a:t> (i.e. une adresse mémoire) vers une autre cellule (ou un pointeur nul).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8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 / Suppression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Ajout d'un élément e en début d'une liste l</a:t>
            </a:r>
          </a:p>
          <a:p>
            <a:r>
              <a:rPr lang="fr-FR" dirty="0"/>
              <a:t>Créer une nouvelle cellule avec la donnée e et pointant vers l'actuelle première cellule de l</a:t>
            </a:r>
          </a:p>
          <a:p>
            <a:r>
              <a:rPr lang="fr-FR" dirty="0"/>
              <a:t>Faire pointer l vers cette nouvelle cellule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Suppression d'un élément en début d'une liste l</a:t>
            </a:r>
          </a:p>
          <a:p>
            <a:r>
              <a:rPr lang="fr-FR" dirty="0" smtClean="0"/>
              <a:t>Faire </a:t>
            </a:r>
            <a:r>
              <a:rPr lang="fr-FR" dirty="0"/>
              <a:t>pointer l vers le successeur de sa première cellule (éventuellement </a:t>
            </a:r>
            <a:r>
              <a:rPr lang="fr-FR" dirty="0" smtClean="0"/>
              <a:t>nul)</a:t>
            </a:r>
          </a:p>
          <a:p>
            <a:r>
              <a:rPr lang="fr-FR" dirty="0" smtClean="0"/>
              <a:t>Libérer </a:t>
            </a:r>
            <a:r>
              <a:rPr lang="fr-FR" dirty="0"/>
              <a:t>la mémoire correspondant à celle-ci.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Vecteur / tableau dynamique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/>
              <a:t>L'idée des tableaux dynamiques ou vecteurs est :</a:t>
            </a:r>
          </a:p>
          <a:p>
            <a:r>
              <a:rPr lang="fr-FR" sz="2000" dirty="0"/>
              <a:t>de conserver l'accès direct en temps constant comme dans un </a:t>
            </a:r>
            <a:r>
              <a:rPr lang="fr-FR" sz="2000" dirty="0" smtClean="0"/>
              <a:t>tableau;</a:t>
            </a:r>
          </a:p>
          <a:p>
            <a:r>
              <a:rPr lang="fr-FR" sz="2000" dirty="0" smtClean="0"/>
              <a:t>d'éviter </a:t>
            </a:r>
            <a:r>
              <a:rPr lang="fr-FR" sz="2000" dirty="0"/>
              <a:t>la gestion des pointeurs pour avoir la structure la plus efficace </a:t>
            </a:r>
            <a:r>
              <a:rPr lang="fr-FR" sz="2000" dirty="0" smtClean="0"/>
              <a:t>possible;</a:t>
            </a:r>
          </a:p>
          <a:p>
            <a:r>
              <a:rPr lang="fr-FR" sz="2000" dirty="0" smtClean="0"/>
              <a:t>de </a:t>
            </a:r>
            <a:r>
              <a:rPr lang="fr-FR" sz="2000" dirty="0"/>
              <a:t>permettre un ajout ou une suppression d'éléments (à la fin par exemple) en temps constant.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 </a:t>
            </a:r>
            <a:r>
              <a:rPr lang="fr-FR" sz="2000" dirty="0"/>
              <a:t>tableau dynamique consiste en 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un </a:t>
            </a:r>
            <a:r>
              <a:rPr lang="fr-FR" sz="2000" dirty="0"/>
              <a:t>tableau t de taille </a:t>
            </a:r>
            <a:r>
              <a:rPr lang="fr-FR" sz="2000" dirty="0" err="1"/>
              <a:t>nmax</a:t>
            </a:r>
            <a:endParaRPr lang="fr-FR" sz="2000" dirty="0"/>
          </a:p>
          <a:p>
            <a:r>
              <a:rPr lang="fr-FR" sz="2000" dirty="0"/>
              <a:t>un indice </a:t>
            </a:r>
            <a:r>
              <a:rPr lang="fr-FR" sz="2000" dirty="0" err="1"/>
              <a:t>imax</a:t>
            </a:r>
            <a:r>
              <a:rPr lang="fr-FR" sz="2000" dirty="0"/>
              <a:t>, compris entre -1 et nmax-1</a:t>
            </a:r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2F6F2"/>
              </a:clrFrom>
              <a:clrTo>
                <a:srgbClr val="F2F6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6584" y="4976699"/>
            <a:ext cx="7754432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 dans un vecteur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Ajout de e à la fin d'un tableau dynamique de paramètre a=2</a:t>
            </a:r>
          </a:p>
          <a:p>
            <a:r>
              <a:rPr lang="fr-FR" dirty="0"/>
              <a:t>Si la taille est strictement inférieur à la capacité :</a:t>
            </a:r>
          </a:p>
          <a:p>
            <a:r>
              <a:rPr lang="fr-FR" dirty="0" err="1"/>
              <a:t>imax</a:t>
            </a:r>
            <a:r>
              <a:rPr lang="fr-FR" dirty="0"/>
              <a:t> ← imax+1</a:t>
            </a:r>
          </a:p>
          <a:p>
            <a:r>
              <a:rPr lang="fr-FR" dirty="0"/>
              <a:t>t[</a:t>
            </a:r>
            <a:r>
              <a:rPr lang="fr-FR" dirty="0" err="1"/>
              <a:t>imax</a:t>
            </a:r>
            <a:r>
              <a:rPr lang="fr-FR" dirty="0"/>
              <a:t>] ← e</a:t>
            </a:r>
          </a:p>
          <a:p>
            <a:pPr marL="0" indent="0">
              <a:buNone/>
            </a:pPr>
            <a:r>
              <a:rPr lang="fr-FR" dirty="0"/>
              <a:t>Sinon :</a:t>
            </a:r>
          </a:p>
          <a:p>
            <a:r>
              <a:rPr lang="fr-FR" dirty="0"/>
              <a:t>Réallouer en mémoire un tableau de taille a*</a:t>
            </a:r>
            <a:r>
              <a:rPr lang="fr-FR" dirty="0" err="1"/>
              <a:t>imax</a:t>
            </a:r>
            <a:r>
              <a:rPr lang="fr-FR" dirty="0"/>
              <a:t> (arrondi à l'entier supérieur), y recopier le contenu de t et faire pointer t dessus</a:t>
            </a:r>
          </a:p>
          <a:p>
            <a:r>
              <a:rPr lang="fr-FR" dirty="0" err="1"/>
              <a:t>imax</a:t>
            </a:r>
            <a:r>
              <a:rPr lang="fr-FR" dirty="0"/>
              <a:t> ← imax+1</a:t>
            </a:r>
          </a:p>
          <a:p>
            <a:r>
              <a:rPr lang="fr-FR" dirty="0"/>
              <a:t>t[</a:t>
            </a:r>
            <a:r>
              <a:rPr lang="fr-FR" dirty="0" err="1"/>
              <a:t>imax</a:t>
            </a:r>
            <a:r>
              <a:rPr lang="fr-FR" dirty="0"/>
              <a:t>] ← e</a:t>
            </a:r>
          </a:p>
        </p:txBody>
      </p:sp>
    </p:spTree>
    <p:extLst>
      <p:ext uri="{BB962C8B-B14F-4D97-AF65-F5344CB8AC3E}">
        <p14:creationId xmlns:p14="http://schemas.microsoft.com/office/powerpoint/2010/main" val="21171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13887</TotalTime>
  <Words>548</Words>
  <Application>Microsoft Office PowerPoint</Application>
  <PresentationFormat>Grand écran</PresentationFormat>
  <Paragraphs>109</Paragraphs>
  <Slides>24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Celestial</vt:lpstr>
      <vt:lpstr>Listes chainées, Tableaux</vt:lpstr>
      <vt:lpstr>Tableaux</vt:lpstr>
      <vt:lpstr>Tableaux</vt:lpstr>
      <vt:lpstr>Exemple: Ajout élément</vt:lpstr>
      <vt:lpstr>Listes</vt:lpstr>
      <vt:lpstr>Liste chainées</vt:lpstr>
      <vt:lpstr>Ajout / Suppression</vt:lpstr>
      <vt:lpstr>Vecteur / tableau dynamique</vt:lpstr>
      <vt:lpstr>Ajout dans un vecteur</vt:lpstr>
      <vt:lpstr>Résumé complexité des opérations de bases</vt:lpstr>
      <vt:lpstr>Autres type de structure</vt:lpstr>
      <vt:lpstr>Autres type de structure</vt:lpstr>
      <vt:lpstr>Autres type de structure</vt:lpstr>
      <vt:lpstr>Autres type de structure</vt:lpstr>
      <vt:lpstr>Autres type de structure</vt:lpstr>
      <vt:lpstr>QUIZZ</vt:lpstr>
      <vt:lpstr>QUIZZ</vt:lpstr>
      <vt:lpstr>QUIZZ</vt:lpstr>
      <vt:lpstr>QUIZZ</vt:lpstr>
      <vt:lpstr>QUIZZ</vt:lpstr>
      <vt:lpstr>QUIZZ</vt:lpstr>
      <vt:lpstr>QUIZZ</vt:lpstr>
      <vt:lpstr>QUIZZ</vt:lpstr>
      <vt:lpstr>QUIZZ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cours Programmation &amp; Algo</dc:title>
  <dc:creator>didier</dc:creator>
  <cp:lastModifiedBy>Aurelien DIDIER</cp:lastModifiedBy>
  <cp:revision>198</cp:revision>
  <dcterms:created xsi:type="dcterms:W3CDTF">2020-09-25T17:37:33Z</dcterms:created>
  <dcterms:modified xsi:type="dcterms:W3CDTF">2022-01-30T20:50:18Z</dcterms:modified>
</cp:coreProperties>
</file>